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63" r:id="rId2"/>
    <p:sldId id="269" r:id="rId3"/>
    <p:sldId id="272" r:id="rId4"/>
    <p:sldId id="264" r:id="rId5"/>
    <p:sldId id="270" r:id="rId6"/>
    <p:sldId id="273" r:id="rId7"/>
    <p:sldId id="257" r:id="rId8"/>
    <p:sldId id="268" r:id="rId9"/>
    <p:sldId id="279" r:id="rId10"/>
    <p:sldId id="265" r:id="rId11"/>
    <p:sldId id="271" r:id="rId12"/>
    <p:sldId id="274" r:id="rId13"/>
    <p:sldId id="259" r:id="rId14"/>
    <p:sldId id="260" r:id="rId15"/>
    <p:sldId id="261" r:id="rId16"/>
    <p:sldId id="262" r:id="rId17"/>
    <p:sldId id="276" r:id="rId18"/>
    <p:sldId id="277" r:id="rId19"/>
    <p:sldId id="278" r:id="rId20"/>
    <p:sldId id="275" r:id="rId21"/>
    <p:sldId id="266" r:id="rId22"/>
    <p:sldId id="267" r:id="rId23"/>
  </p:sldIdLst>
  <p:sldSz cx="9144000" cy="6858000" type="screen4x3"/>
  <p:notesSz cx="6737350" cy="98758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32" autoAdjust="0"/>
    <p:restoredTop sz="94660"/>
  </p:normalViewPr>
  <p:slideViewPr>
    <p:cSldViewPr>
      <p:cViewPr varScale="1">
        <p:scale>
          <a:sx n="75" d="100"/>
          <a:sy n="75" d="100"/>
        </p:scale>
        <p:origin x="-117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" y="7"/>
            <a:ext cx="2919520" cy="4937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16276" y="7"/>
            <a:ext cx="2919520" cy="4937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BDBB2-82DF-4ACA-8C0A-36BE13A27200}" type="datetimeFigureOut">
              <a:rPr lang="de-DE" smtClean="0"/>
              <a:t>28.09.2018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896938" y="739775"/>
            <a:ext cx="4943475" cy="3706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3737" y="4691028"/>
            <a:ext cx="5389880" cy="444412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" y="9380338"/>
            <a:ext cx="2919520" cy="4937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16276" y="9380338"/>
            <a:ext cx="2919520" cy="49379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DD835-7D76-4214-BCA2-543FA91EE5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986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28.09.2018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28.09.2018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 durch Klicken hinzufügen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28.09.2018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28.09.2018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28.09.2018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28.09.2018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28.09.2018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28.09.2018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28.09.2018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28.09.2018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50D42-C9CD-4801-B293-61D1F53EC57E}" type="datetimeFigureOut">
              <a:rPr lang="de-DE" smtClean="0"/>
              <a:t>28.09.2018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A50D42-C9CD-4801-B293-61D1F53EC57E}" type="datetimeFigureOut">
              <a:rPr lang="de-DE" smtClean="0"/>
              <a:t>28.09.2018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image" Target="../media/image5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jpeg"/><Relationship Id="rId4" Type="http://schemas.openxmlformats.org/officeDocument/2006/relationships/image" Target="../media/image5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6" name="Picture 2" descr="D:\Data\10048004\Desktop\Figures\Effectivity-Goal-2Size_4x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552" y="3441349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ata\10048004\Desktop\Figures\Effectivity-Goal-2Size_5x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136" y="344304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Data\10048004\Desktop\Figures\Effectivity-Goal-2Size_2x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51" y="1404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Data\10048004\Desktop\Figures\Effectivity-Goal-2Size_3x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49" y="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127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ata\10048004\Desktop\Figures\Efficiency-Goal-4Size_5x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Data\10048004\Desktop\Figures\Efficiency-Goal-4Size_4x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0804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Data\10048004\Desktop\Figures\Efficiency-Goal-4Size_2x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Data\10048004\Desktop\Figures\Efficiency-Goal-4Size_3x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1515" y="5715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624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2" name="Picture 2" descr="D:\Data\10048004\Desktop\Figures\Efficiency-Goal-4Size_5x5 - Phas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D:\Data\10048004\Desktop\Figures\Efficiency-Goal-4Size_4x4 - Phas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:\Data\10048004\Desktop\Figures\Efficiency-Goal-4Size_3x3 - Phas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D:\Data\10048004\Desktop\Figures\Efficiency-Goal-4Size_2x2 - Phas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94" y="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1693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arco\Desktop\Figures\Efficiency-Goal-4Size_5x5 - Phase - no rn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arco\Desktop\Figures\Efficiency-Goal-4Size_2x2 - Phase - no rn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168" y="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arco\Desktop\Figures\Efficiency-Goal-4Size_3x3 - Phase - no rn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Marco\Desktop\Figures\Efficiency-Goal-4Size_4x4 - Phase - no rn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2" y="3429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121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27" name="Picture 3" descr="D:\Data\10048004\Desktop\Figures\Ranking_2_x_2_earl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16" y="-10244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Data\10048004\Desktop\Figures\Ranking_2_x_2_lat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84" y="3427828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Data\10048004\Desktop\Figures\Ranking_2_x_2_midd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92" y="-1780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Marco Kremer\Documents\MATLAB\Figures\Ranking_2_x_2_constan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365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 descr="D:\Data\10048004\Desktop\Figures\Ranking_3_x_3_earl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127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Data\10048004\Desktop\Figures\Ranking_3_x_3_midd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27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Marco Kremer\Documents\MATLAB\Figures\Ranking_3_x_3_lat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32" y="342572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Users\Marco Kremer\Documents\MATLAB\Figures\Ranking_3_x_3_constan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968" y="3429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8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9" name="Picture 7" descr="D:\Data\10048004\Desktop\Figures\Ranking_4_x_4_earl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127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:\Data\10048004\Desktop\Figures\Ranking_4_x_4_lat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3429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D:\Data\10048004\Desktop\Figures\Ranking_4_x_4_midd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27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" descr="C:\Users\Marco Kremer\Documents\MATLAB\Figures\Ranking_4_x_4_constan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256" y="3425428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501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100" name="Picture 4" descr="D:\Data\10048004\Desktop\Figures\Ranking_5_x_5_la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3429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D:\Data\10048004\Desktop\Figures\Ranking_5_x_5_midd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27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Marco Kremer\Documents\MATLAB\Figures\Ranking_5_x_5_earl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127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Marco Kremer\Documents\MATLAB\Figures\Ranking_5_x_5_constan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394" y="3428559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49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:\Data\10048004\Desktop\Figures\Ranking_2_x_2_earl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16" y="-12058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:\Data\10048004\Desktop\Figures\Ranking_3_x_3_earl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196" y="-127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D:\Data\10048004\Desktop\Figures\Ranking_4_x_4_early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3426644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Marco Kremer\Documents\MATLAB\Figures\Ranking_5_x_5_early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184" y="3429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3905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D:\Data\10048004\Desktop\Figures\Ranking_2_x_2_midd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08" y="-127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Data\10048004\Desktop\Figures\Ranking_3_x_3_midd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27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9" descr="D:\Data\10048004\Desktop\Figures\Ranking_4_x_4_middl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3429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:\Data\10048004\Desktop\Figures\Ranking_5_x_5_middl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094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:\Data\10048004\Desktop\Figures\Ranking_5_x_5_lat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 descr="D:\Data\10048004\Desktop\Figures\Ranking_4_x_4_lat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3429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C:\Users\Marco Kremer\Documents\MATLAB\Figures\Ranking_3_x_3_lat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992" y="-127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:\Data\10048004\Desktop\Figures\Ranking_2_x_2_lat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700" y="-1776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094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ata\10048004\Desktop\Figures\Effectivity-Goal-2Size_5x5 - Phas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31357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Data\10048004\Desktop\Figures\Effectivity-Goal-2Size_3x3 - Phas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526" y="2287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Data\10048004\Desktop\Figures\Effectivity-Goal-2Size_4x4 - Phas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4" y="3431282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Data\10048004\Desktop\Figures\Effectivity-Goal-2Size_2x2 - Phas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6" y="382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6803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arco Kremer\Documents\MATLAB\Figures\Ranking_5_x_5_constan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394" y="3428559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Marco Kremer\Documents\MATLAB\Figures\Ranking_2_x_2_constan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42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Marco Kremer\Documents\MATLAB\Figures\Ranking_3_x_3_constan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394" y="998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Marco Kremer\Documents\MATLAB\Figures\Ranking_4_x_4_constan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" y="3428559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591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feld 3"/>
              <p:cNvSpPr txBox="1"/>
              <p:nvPr/>
            </p:nvSpPr>
            <p:spPr>
              <a:xfrm>
                <a:off x="35496" y="2702388"/>
                <a:ext cx="11521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err="1" smtClean="0"/>
                  <a:t>Heuristic</a:t>
                </a:r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r>
                      <a:rPr lang="de-DE" i="1" dirty="0" smtClean="0">
                        <a:latin typeface="Cambria Math"/>
                      </a:rPr>
                      <m:t>𝑖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96" y="2702388"/>
                <a:ext cx="1152128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76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eschweifte Klammer links 4"/>
          <p:cNvSpPr/>
          <p:nvPr/>
        </p:nvSpPr>
        <p:spPr>
          <a:xfrm>
            <a:off x="1259632" y="2348880"/>
            <a:ext cx="180000" cy="10800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feld 5"/>
          <p:cNvSpPr txBox="1"/>
          <p:nvPr/>
        </p:nvSpPr>
        <p:spPr>
          <a:xfrm>
            <a:off x="1331640" y="234888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Heuristic</a:t>
            </a:r>
            <a:r>
              <a:rPr lang="de-DE" dirty="0" smtClean="0"/>
              <a:t> 1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1331640" y="3059668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Heuristic</a:t>
            </a:r>
            <a:r>
              <a:rPr lang="de-DE" dirty="0" smtClean="0"/>
              <a:t> 9</a:t>
            </a:r>
            <a:endParaRPr lang="en-US" dirty="0"/>
          </a:p>
        </p:txBody>
      </p:sp>
      <p:sp>
        <p:nvSpPr>
          <p:cNvPr id="8" name="Geschweifte Klammer rechts 7"/>
          <p:cNvSpPr/>
          <p:nvPr/>
        </p:nvSpPr>
        <p:spPr>
          <a:xfrm>
            <a:off x="2411760" y="2345156"/>
            <a:ext cx="180000" cy="1080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eschweifte Klammer links 8"/>
          <p:cNvSpPr/>
          <p:nvPr/>
        </p:nvSpPr>
        <p:spPr>
          <a:xfrm>
            <a:off x="6804248" y="2356688"/>
            <a:ext cx="180000" cy="10800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/>
          <p:cNvSpPr txBox="1"/>
          <p:nvPr/>
        </p:nvSpPr>
        <p:spPr>
          <a:xfrm rot="16200000">
            <a:off x="1727683" y="2704274"/>
            <a:ext cx="36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11" name="Textfeld 10"/>
          <p:cNvSpPr txBox="1"/>
          <p:nvPr/>
        </p:nvSpPr>
        <p:spPr>
          <a:xfrm>
            <a:off x="6818436" y="193745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Time Limit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1025605" y="1948190"/>
            <a:ext cx="176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Set of </a:t>
            </a:r>
            <a:r>
              <a:rPr lang="de-DE" dirty="0" err="1" smtClean="0"/>
              <a:t>Heuristics</a:t>
            </a:r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6876256" y="2707317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[3:3:1200</a:t>
            </a:r>
            <a:r>
              <a:rPr lang="de-DE" dirty="0" smtClean="0"/>
              <a:t>]</a:t>
            </a:r>
            <a:endParaRPr lang="en-US" dirty="0"/>
          </a:p>
        </p:txBody>
      </p:sp>
      <p:sp>
        <p:nvSpPr>
          <p:cNvPr id="14" name="Geschweifte Klammer rechts 13"/>
          <p:cNvSpPr/>
          <p:nvPr/>
        </p:nvSpPr>
        <p:spPr>
          <a:xfrm>
            <a:off x="7920392" y="2356688"/>
            <a:ext cx="180000" cy="1080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eschweifte Klammer links 14"/>
          <p:cNvSpPr/>
          <p:nvPr/>
        </p:nvSpPr>
        <p:spPr>
          <a:xfrm>
            <a:off x="4331140" y="2348880"/>
            <a:ext cx="180000" cy="10800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/>
          <p:cNvSpPr txBox="1"/>
          <p:nvPr/>
        </p:nvSpPr>
        <p:spPr>
          <a:xfrm>
            <a:off x="4201992" y="1937458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 smtClean="0"/>
              <a:t>Complexity</a:t>
            </a:r>
            <a:endParaRPr lang="en-US" dirty="0"/>
          </a:p>
        </p:txBody>
      </p:sp>
      <p:sp>
        <p:nvSpPr>
          <p:cNvPr id="17" name="Textfeld 16"/>
          <p:cNvSpPr txBox="1"/>
          <p:nvPr/>
        </p:nvSpPr>
        <p:spPr>
          <a:xfrm>
            <a:off x="4544030" y="2333468"/>
            <a:ext cx="612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2x2</a:t>
            </a:r>
            <a:endParaRPr lang="en-US" dirty="0"/>
          </a:p>
        </p:txBody>
      </p:sp>
      <p:sp>
        <p:nvSpPr>
          <p:cNvPr id="18" name="Textfeld 17"/>
          <p:cNvSpPr txBox="1"/>
          <p:nvPr/>
        </p:nvSpPr>
        <p:spPr>
          <a:xfrm>
            <a:off x="4544030" y="3059548"/>
            <a:ext cx="594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5x5</a:t>
            </a:r>
            <a:endParaRPr lang="en-US" dirty="0"/>
          </a:p>
        </p:txBody>
      </p:sp>
      <p:sp>
        <p:nvSpPr>
          <p:cNvPr id="19" name="Textfeld 18"/>
          <p:cNvSpPr txBox="1"/>
          <p:nvPr/>
        </p:nvSpPr>
        <p:spPr>
          <a:xfrm rot="16200000">
            <a:off x="4542408" y="2692561"/>
            <a:ext cx="360041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20" name="Geschweifte Klammer rechts 19"/>
          <p:cNvSpPr/>
          <p:nvPr/>
        </p:nvSpPr>
        <p:spPr>
          <a:xfrm>
            <a:off x="5048096" y="2354702"/>
            <a:ext cx="180000" cy="1080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Geschweifte Klammer links 20"/>
          <p:cNvSpPr/>
          <p:nvPr/>
        </p:nvSpPr>
        <p:spPr>
          <a:xfrm>
            <a:off x="8283607" y="2357824"/>
            <a:ext cx="180000" cy="10800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feld 21"/>
          <p:cNvSpPr txBox="1"/>
          <p:nvPr/>
        </p:nvSpPr>
        <p:spPr>
          <a:xfrm>
            <a:off x="8316416" y="1937458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Goal</a:t>
            </a:r>
            <a:endParaRPr lang="en-US" dirty="0"/>
          </a:p>
        </p:txBody>
      </p:sp>
      <p:sp>
        <p:nvSpPr>
          <p:cNvPr id="26" name="Textfeld 25"/>
          <p:cNvSpPr txBox="1"/>
          <p:nvPr/>
        </p:nvSpPr>
        <p:spPr>
          <a:xfrm>
            <a:off x="8401016" y="2718212"/>
            <a:ext cx="62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[3]</a:t>
            </a:r>
            <a:endParaRPr lang="en-US" dirty="0"/>
          </a:p>
        </p:txBody>
      </p:sp>
      <p:sp>
        <p:nvSpPr>
          <p:cNvPr id="27" name="Geschweifte Klammer rechts 26"/>
          <p:cNvSpPr/>
          <p:nvPr/>
        </p:nvSpPr>
        <p:spPr>
          <a:xfrm>
            <a:off x="8926933" y="2357824"/>
            <a:ext cx="180000" cy="1080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Geschweifte Klammer links 27"/>
          <p:cNvSpPr/>
          <p:nvPr/>
        </p:nvSpPr>
        <p:spPr>
          <a:xfrm>
            <a:off x="2849732" y="2348880"/>
            <a:ext cx="180000" cy="10800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feld 28"/>
          <p:cNvSpPr txBox="1"/>
          <p:nvPr/>
        </p:nvSpPr>
        <p:spPr>
          <a:xfrm>
            <a:off x="2828904" y="1937458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Game </a:t>
            </a:r>
            <a:r>
              <a:rPr lang="de-DE" dirty="0" err="1" smtClean="0"/>
              <a:t>Types</a:t>
            </a:r>
            <a:endParaRPr lang="en-US" dirty="0"/>
          </a:p>
        </p:txBody>
      </p:sp>
      <p:sp>
        <p:nvSpPr>
          <p:cNvPr id="31" name="Geschweifte Klammer rechts 30"/>
          <p:cNvSpPr/>
          <p:nvPr/>
        </p:nvSpPr>
        <p:spPr>
          <a:xfrm>
            <a:off x="3882020" y="2350363"/>
            <a:ext cx="180000" cy="1080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/>
          <p:cNvSpPr txBox="1"/>
          <p:nvPr/>
        </p:nvSpPr>
        <p:spPr>
          <a:xfrm>
            <a:off x="3041580" y="2333056"/>
            <a:ext cx="816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Type 1</a:t>
            </a:r>
            <a:endParaRPr lang="en-US" dirty="0"/>
          </a:p>
        </p:txBody>
      </p:sp>
      <p:sp>
        <p:nvSpPr>
          <p:cNvPr id="33" name="Textfeld 32"/>
          <p:cNvSpPr txBox="1"/>
          <p:nvPr/>
        </p:nvSpPr>
        <p:spPr>
          <a:xfrm>
            <a:off x="2939732" y="3071720"/>
            <a:ext cx="103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Type 10</a:t>
            </a:r>
            <a:endParaRPr lang="en-US" dirty="0"/>
          </a:p>
        </p:txBody>
      </p:sp>
      <p:sp>
        <p:nvSpPr>
          <p:cNvPr id="34" name="Textfeld 33"/>
          <p:cNvSpPr txBox="1"/>
          <p:nvPr/>
        </p:nvSpPr>
        <p:spPr>
          <a:xfrm rot="16200000">
            <a:off x="3437623" y="2784014"/>
            <a:ext cx="360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…</a:t>
            </a:r>
            <a:endParaRPr lang="en-US" dirty="0"/>
          </a:p>
        </p:txBody>
      </p:sp>
      <p:sp>
        <p:nvSpPr>
          <p:cNvPr id="30" name="Geschweifte Klammer links 29"/>
          <p:cNvSpPr/>
          <p:nvPr/>
        </p:nvSpPr>
        <p:spPr>
          <a:xfrm>
            <a:off x="5580112" y="2347092"/>
            <a:ext cx="180000" cy="108000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feld 34"/>
          <p:cNvSpPr txBox="1"/>
          <p:nvPr/>
        </p:nvSpPr>
        <p:spPr>
          <a:xfrm>
            <a:off x="5364088" y="1937458"/>
            <a:ext cx="1362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Player type</a:t>
            </a:r>
            <a:endParaRPr lang="en-US" dirty="0"/>
          </a:p>
        </p:txBody>
      </p:sp>
      <p:sp>
        <p:nvSpPr>
          <p:cNvPr id="36" name="Textfeld 35"/>
          <p:cNvSpPr txBox="1"/>
          <p:nvPr/>
        </p:nvSpPr>
        <p:spPr>
          <a:xfrm>
            <a:off x="5625513" y="2420888"/>
            <a:ext cx="89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 smtClean="0"/>
              <a:t>row</a:t>
            </a:r>
            <a:endParaRPr lang="de-DE" dirty="0" smtClean="0"/>
          </a:p>
          <a:p>
            <a:pPr algn="ctr"/>
            <a:r>
              <a:rPr lang="de-DE" dirty="0" err="1" smtClean="0"/>
              <a:t>column</a:t>
            </a:r>
            <a:endParaRPr lang="en-US" dirty="0"/>
          </a:p>
        </p:txBody>
      </p:sp>
      <p:sp>
        <p:nvSpPr>
          <p:cNvPr id="38" name="Geschweifte Klammer rechts 37"/>
          <p:cNvSpPr/>
          <p:nvPr/>
        </p:nvSpPr>
        <p:spPr>
          <a:xfrm>
            <a:off x="6408224" y="2347092"/>
            <a:ext cx="180000" cy="10800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93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mit Pfeil 4"/>
          <p:cNvCxnSpPr/>
          <p:nvPr/>
        </p:nvCxnSpPr>
        <p:spPr>
          <a:xfrm>
            <a:off x="505644" y="3429000"/>
            <a:ext cx="8208912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 Verbindung 6"/>
          <p:cNvCxnSpPr>
            <a:stCxn id="32" idx="2"/>
          </p:cNvCxnSpPr>
          <p:nvPr/>
        </p:nvCxnSpPr>
        <p:spPr>
          <a:xfrm flipH="1">
            <a:off x="2449860" y="2276872"/>
            <a:ext cx="359" cy="114337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Gerade Verbindung 7"/>
          <p:cNvCxnSpPr>
            <a:stCxn id="25" idx="2"/>
          </p:cNvCxnSpPr>
          <p:nvPr/>
        </p:nvCxnSpPr>
        <p:spPr>
          <a:xfrm>
            <a:off x="6353820" y="2261811"/>
            <a:ext cx="124" cy="115310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 Verbindung 8"/>
          <p:cNvCxnSpPr>
            <a:stCxn id="27" idx="2"/>
          </p:cNvCxnSpPr>
          <p:nvPr/>
        </p:nvCxnSpPr>
        <p:spPr>
          <a:xfrm>
            <a:off x="4409728" y="2276871"/>
            <a:ext cx="0" cy="1124327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Geschweifte Klammer links 9"/>
          <p:cNvSpPr/>
          <p:nvPr/>
        </p:nvSpPr>
        <p:spPr>
          <a:xfrm rot="5400000">
            <a:off x="1207722" y="2186862"/>
            <a:ext cx="540060" cy="194421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Geschweifte Klammer links 10"/>
          <p:cNvSpPr/>
          <p:nvPr/>
        </p:nvSpPr>
        <p:spPr>
          <a:xfrm rot="5400000">
            <a:off x="3167590" y="2186862"/>
            <a:ext cx="540060" cy="194421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Geschweifte Klammer links 11"/>
          <p:cNvSpPr/>
          <p:nvPr/>
        </p:nvSpPr>
        <p:spPr>
          <a:xfrm rot="5400000">
            <a:off x="5111806" y="2178110"/>
            <a:ext cx="540060" cy="194421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feld 12"/>
          <p:cNvSpPr txBox="1"/>
          <p:nvPr/>
        </p:nvSpPr>
        <p:spPr>
          <a:xfrm>
            <a:off x="1009700" y="2305447"/>
            <a:ext cx="93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</a:t>
            </a:r>
            <a:r>
              <a:rPr lang="en-US" dirty="0" smtClean="0"/>
              <a:t>early stage”</a:t>
            </a:r>
            <a:endParaRPr lang="en-US" dirty="0"/>
          </a:p>
        </p:txBody>
      </p:sp>
      <p:sp>
        <p:nvSpPr>
          <p:cNvPr id="14" name="Textfeld 13"/>
          <p:cNvSpPr txBox="1"/>
          <p:nvPr/>
        </p:nvSpPr>
        <p:spPr>
          <a:xfrm>
            <a:off x="2905386" y="2292534"/>
            <a:ext cx="1064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</a:t>
            </a:r>
            <a:r>
              <a:rPr lang="en-US" dirty="0" smtClean="0"/>
              <a:t>middle stage”</a:t>
            </a:r>
            <a:endParaRPr lang="en-US" dirty="0"/>
          </a:p>
        </p:txBody>
      </p:sp>
      <p:sp>
        <p:nvSpPr>
          <p:cNvPr id="15" name="Textfeld 14"/>
          <p:cNvSpPr txBox="1"/>
          <p:nvPr/>
        </p:nvSpPr>
        <p:spPr>
          <a:xfrm>
            <a:off x="4997530" y="2295283"/>
            <a:ext cx="836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</a:t>
            </a:r>
            <a:r>
              <a:rPr lang="en-US" dirty="0" smtClean="0"/>
              <a:t>late stage”</a:t>
            </a:r>
            <a:endParaRPr lang="en-US" dirty="0"/>
          </a:p>
        </p:txBody>
      </p:sp>
      <p:cxnSp>
        <p:nvCxnSpPr>
          <p:cNvPr id="16" name="Gerade Verbindung 15"/>
          <p:cNvCxnSpPr/>
          <p:nvPr/>
        </p:nvCxnSpPr>
        <p:spPr>
          <a:xfrm>
            <a:off x="505644" y="3284985"/>
            <a:ext cx="0" cy="144016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Geschweifte Klammer links 16"/>
          <p:cNvSpPr/>
          <p:nvPr/>
        </p:nvSpPr>
        <p:spPr>
          <a:xfrm rot="16200000">
            <a:off x="7056022" y="2721572"/>
            <a:ext cx="540060" cy="194421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feld 17"/>
          <p:cNvSpPr txBox="1"/>
          <p:nvPr/>
        </p:nvSpPr>
        <p:spPr>
          <a:xfrm>
            <a:off x="6642844" y="2300532"/>
            <a:ext cx="1368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“constant stage”</a:t>
            </a:r>
            <a:endParaRPr lang="en-US" dirty="0"/>
          </a:p>
        </p:txBody>
      </p:sp>
      <p:sp>
        <p:nvSpPr>
          <p:cNvPr id="19" name="Textfeld 18"/>
          <p:cNvSpPr txBox="1"/>
          <p:nvPr/>
        </p:nvSpPr>
        <p:spPr>
          <a:xfrm>
            <a:off x="8010127" y="3454783"/>
            <a:ext cx="1208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Time </a:t>
            </a:r>
          </a:p>
          <a:p>
            <a:pPr algn="r"/>
            <a:r>
              <a:rPr lang="en-US" dirty="0" smtClean="0"/>
              <a:t>Limit</a:t>
            </a:r>
          </a:p>
          <a:p>
            <a:pPr algn="r"/>
            <a:r>
              <a:rPr lang="en-US" dirty="0" smtClean="0"/>
              <a:t> [EIPs]</a:t>
            </a:r>
            <a:endParaRPr lang="en-US" dirty="0"/>
          </a:p>
        </p:txBody>
      </p:sp>
      <p:sp>
        <p:nvSpPr>
          <p:cNvPr id="20" name="Geschweifte Klammer links 19"/>
          <p:cNvSpPr/>
          <p:nvPr/>
        </p:nvSpPr>
        <p:spPr>
          <a:xfrm rot="5400000">
            <a:off x="7056890" y="2178110"/>
            <a:ext cx="540060" cy="194421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feld 20"/>
          <p:cNvSpPr txBox="1"/>
          <p:nvPr/>
        </p:nvSpPr>
        <p:spPr>
          <a:xfrm>
            <a:off x="6641976" y="3933056"/>
            <a:ext cx="1368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“Constant  Phase </a:t>
            </a:r>
            <a:r>
              <a:rPr lang="en-US" i="1" dirty="0" smtClean="0"/>
              <a:t>D2”</a:t>
            </a:r>
            <a:endParaRPr lang="en-US" dirty="0"/>
          </a:p>
        </p:txBody>
      </p:sp>
      <p:sp>
        <p:nvSpPr>
          <p:cNvPr id="22" name="Geschweifte Klammer links 21"/>
          <p:cNvSpPr/>
          <p:nvPr/>
        </p:nvSpPr>
        <p:spPr>
          <a:xfrm rot="16200000">
            <a:off x="3159702" y="783601"/>
            <a:ext cx="540060" cy="584817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feld 22"/>
          <p:cNvSpPr txBox="1"/>
          <p:nvPr/>
        </p:nvSpPr>
        <p:spPr>
          <a:xfrm>
            <a:off x="2745655" y="3933056"/>
            <a:ext cx="1368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 smtClean="0"/>
              <a:t>Transition  Phase </a:t>
            </a:r>
            <a:r>
              <a:rPr lang="en-US" i="1" dirty="0" smtClean="0"/>
              <a:t>D2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25" name="Textfeld 24"/>
          <p:cNvSpPr txBox="1"/>
          <p:nvPr/>
        </p:nvSpPr>
        <p:spPr>
          <a:xfrm>
            <a:off x="5345708" y="161548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</a:t>
            </a:r>
            <a:r>
              <a:rPr lang="en-US" dirty="0" smtClean="0"/>
              <a:t>Saturation Point of </a:t>
            </a:r>
            <a:r>
              <a:rPr lang="en-US" i="1" dirty="0" smtClean="0"/>
              <a:t>D2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27" name="Textfeld 26"/>
          <p:cNvSpPr txBox="1"/>
          <p:nvPr/>
        </p:nvSpPr>
        <p:spPr>
          <a:xfrm>
            <a:off x="3401616" y="1630540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2/3 Transition Phase </a:t>
            </a:r>
            <a:r>
              <a:rPr lang="en-US" i="1" dirty="0" smtClean="0"/>
              <a:t>D2</a:t>
            </a:r>
            <a:endParaRPr lang="en-US" i="1" dirty="0"/>
          </a:p>
        </p:txBody>
      </p:sp>
      <p:cxnSp>
        <p:nvCxnSpPr>
          <p:cNvPr id="28" name="Gerade Verbindung 27"/>
          <p:cNvCxnSpPr>
            <a:stCxn id="29" idx="2"/>
          </p:cNvCxnSpPr>
          <p:nvPr/>
        </p:nvCxnSpPr>
        <p:spPr>
          <a:xfrm>
            <a:off x="8298036" y="2276870"/>
            <a:ext cx="124" cy="116313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feld 28"/>
          <p:cNvSpPr txBox="1"/>
          <p:nvPr/>
        </p:nvSpPr>
        <p:spPr>
          <a:xfrm>
            <a:off x="7649964" y="1630539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End of </a:t>
            </a:r>
          </a:p>
          <a:p>
            <a:pPr algn="ctr"/>
            <a:r>
              <a:rPr lang="en-US" dirty="0" smtClean="0"/>
              <a:t>Simulation</a:t>
            </a:r>
            <a:endParaRPr lang="en-US" dirty="0"/>
          </a:p>
        </p:txBody>
      </p:sp>
      <p:sp>
        <p:nvSpPr>
          <p:cNvPr id="32" name="Textfeld 31"/>
          <p:cNvSpPr txBox="1"/>
          <p:nvPr/>
        </p:nvSpPr>
        <p:spPr>
          <a:xfrm>
            <a:off x="1442107" y="1630541"/>
            <a:ext cx="2016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1/3 Transition Phase </a:t>
            </a:r>
            <a:r>
              <a:rPr lang="en-US" i="1" dirty="0" smtClean="0"/>
              <a:t>D2</a:t>
            </a:r>
            <a:endParaRPr lang="en-US" i="1" dirty="0"/>
          </a:p>
        </p:txBody>
      </p:sp>
      <p:cxnSp>
        <p:nvCxnSpPr>
          <p:cNvPr id="26" name="Gerade Verbindung 25"/>
          <p:cNvCxnSpPr>
            <a:stCxn id="30" idx="2"/>
          </p:cNvCxnSpPr>
          <p:nvPr/>
        </p:nvCxnSpPr>
        <p:spPr>
          <a:xfrm>
            <a:off x="505644" y="2276872"/>
            <a:ext cx="124" cy="117791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-142428" y="1630541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Begin of </a:t>
            </a:r>
          </a:p>
          <a:p>
            <a:pPr algn="ctr"/>
            <a:r>
              <a:rPr lang="en-US" dirty="0" smtClean="0"/>
              <a:t>Simulation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756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rco\Desktop\Figures\Effectivity-Goal-2Size_5x5 - Phase - no rn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9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rco\Desktop\Figures\Effectivity-Goal-2Size_2x2 - Phase - no rn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47" y="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arco\Desktop\Figures\Effectivity-Goal-2Size_3x3 - Phase - no rn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arco\Desktop\Figures\Effectivity-Goal-2Size_4x4 - Phase - no rn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85" y="3429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989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050" name="Picture 2" descr="D:\Data\10048004\Desktop\Figures\Effectivity-Goal-3Size_2x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Data\10048004\Desktop\Figures\Effectivity-Goal-3Size_3x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Data\10048004\Desktop\Figures\Effectivity-Goal-3Size_4x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4142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Data\10048004\Desktop\Figures\Effectivity-Goal-3Size_5x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50095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397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ata\10048004\Desktop\Figures\Effectivity-Goal-3Size_5x5 - Phas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962" y="3433564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D:\Data\10048004\Desktop\Figures\Effectivity-Goal-3Size_4x4 - Phas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38" y="3429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:\Data\10048004\Desktop\Figures\Effectivity-Goal-3Size_3x3 - Phas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D:\Data\10048004\Desktop\Figures\Effectivity-Goal-3Size_2x2 - Phas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038" y="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9311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rco Kremer\Documents\MATLAB\Figures\Effectivity-Goal-3Size_5x5 - Phase - no rnd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266" y="342916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rco Kremer\Documents\MATLAB\Figures\Effectivity-Goal-3Size_4x4 - Phase - no rn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8" y="3429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arco Kremer\Documents\MATLAB\Figures\Effectivity-Goal-3Size_2x2 - Phase - no rn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267" y="-13648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arco Kremer\Documents\MATLAB\Figures\Effectivity-Goal-3Size_3x3 - Phase - no rnd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-13648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161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320000" cy="3600000"/>
          </a:xfrm>
        </p:spPr>
        <p:txBody>
          <a:bodyPr/>
          <a:lstStyle/>
          <a:p>
            <a:endParaRPr lang="de-DE"/>
          </a:p>
        </p:txBody>
      </p:sp>
      <p:pic>
        <p:nvPicPr>
          <p:cNvPr id="8" name="Inhaltsplatzhalter 7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4569769" cy="3429000"/>
          </a:xfrm>
        </p:spPr>
      </p:pic>
      <p:pic>
        <p:nvPicPr>
          <p:cNvPr id="9" name="Grafik 8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768" y="0"/>
            <a:ext cx="4574231" cy="3429000"/>
          </a:xfrm>
          <a:prstGeom prst="rect">
            <a:avLst/>
          </a:prstGeom>
        </p:spPr>
      </p:pic>
      <p:pic>
        <p:nvPicPr>
          <p:cNvPr id="10" name="Grafik 9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" y="3429000"/>
            <a:ext cx="4568480" cy="3429000"/>
          </a:xfrm>
          <a:prstGeom prst="rect">
            <a:avLst/>
          </a:prstGeom>
        </p:spPr>
      </p:pic>
      <p:pic>
        <p:nvPicPr>
          <p:cNvPr id="11" name="Grafik 10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387" y="3429000"/>
            <a:ext cx="4558611" cy="3429000"/>
          </a:xfrm>
          <a:prstGeom prst="rect">
            <a:avLst/>
          </a:prstGeom>
        </p:spPr>
      </p:pic>
      <p:sp>
        <p:nvSpPr>
          <p:cNvPr id="12" name="Textfeld 11"/>
          <p:cNvSpPr txBox="1"/>
          <p:nvPr/>
        </p:nvSpPr>
        <p:spPr>
          <a:xfrm>
            <a:off x="3347864" y="188640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2x2</a:t>
            </a:r>
            <a:endParaRPr lang="de-DE" dirty="0"/>
          </a:p>
        </p:txBody>
      </p:sp>
      <p:sp>
        <p:nvSpPr>
          <p:cNvPr id="13" name="Textfeld 12"/>
          <p:cNvSpPr txBox="1"/>
          <p:nvPr/>
        </p:nvSpPr>
        <p:spPr>
          <a:xfrm>
            <a:off x="8028384" y="188640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3x3</a:t>
            </a:r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8028384" y="3645024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5x5</a:t>
            </a:r>
            <a:endParaRPr lang="de-DE" dirty="0"/>
          </a:p>
        </p:txBody>
      </p:sp>
      <p:sp>
        <p:nvSpPr>
          <p:cNvPr id="15" name="Textfeld 14"/>
          <p:cNvSpPr txBox="1"/>
          <p:nvPr/>
        </p:nvSpPr>
        <p:spPr>
          <a:xfrm>
            <a:off x="3347864" y="3651260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4x4</a:t>
            </a:r>
            <a:endParaRPr lang="de-DE" dirty="0"/>
          </a:p>
        </p:txBody>
      </p:sp>
      <p:sp>
        <p:nvSpPr>
          <p:cNvPr id="16" name="Fußzeilenplatzhalter 11"/>
          <p:cNvSpPr>
            <a:spLocks noGrp="1"/>
          </p:cNvSpPr>
          <p:nvPr>
            <p:ph type="ftr" sz="quarter" idx="11"/>
          </p:nvPr>
        </p:nvSpPr>
        <p:spPr>
          <a:xfrm>
            <a:off x="3124200" y="6484366"/>
            <a:ext cx="2895600" cy="365125"/>
          </a:xfrm>
        </p:spPr>
        <p:txBody>
          <a:bodyPr anchor="b"/>
          <a:lstStyle/>
          <a:p>
            <a:r>
              <a:rPr lang="en-US" sz="900" dirty="0" smtClean="0"/>
              <a:t>Goal 3 - Effectivity – Payoff success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140283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D:\Data\10048004\Desktop\Figures\Effectivity_Goal_3_LMS_Size_4x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D:\Data\10048004\Desktop\Figures\Effectivity_Goal_3_LMS_Size_5x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54" y="342900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:\Data\10048004\Desktop\Figures\Effectivity_Goal_3_LMS_Size_3x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51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D:\Data\10048004\Desktop\Figures\Effectivity_Goal_3_LMS_Size_2x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18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arco Kremer\Documents\MATLAB\Figures\Effectivity_Goal_3_LMS_Size_5x5_Phas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423051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rco Kremer\Documents\MATLAB\Figures\Effectivity_Goal_3_LMS_Size_4x4_Phas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15" y="3432018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arco Kremer\Documents\MATLAB\Figures\Effectivity_Goal_3_LMS_Size_3x3_Phas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640" y="-13648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Marco Kremer\Documents\MATLAB\Figures\Effectivity_Goal_3_LMS_Size_2x2_Phas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02" y="-13648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664796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8100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60000" r="100000" b="20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</Words>
  <Application>Microsoft Office PowerPoint</Application>
  <PresentationFormat>Bildschirmpräsentation (4:3)</PresentationFormat>
  <Paragraphs>41</Paragraphs>
  <Slides>22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3" baseType="lpstr">
      <vt:lpstr>Larissa-Design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Marco Kremer</dc:creator>
  <cp:lastModifiedBy>Marco Kremer</cp:lastModifiedBy>
  <cp:revision>31</cp:revision>
  <cp:lastPrinted>2016-02-04T13:54:17Z</cp:lastPrinted>
  <dcterms:modified xsi:type="dcterms:W3CDTF">2018-09-28T11:49:17Z</dcterms:modified>
</cp:coreProperties>
</file>